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7" r:id="rId4"/>
    <p:sldId id="298" r:id="rId5"/>
    <p:sldId id="299" r:id="rId6"/>
    <p:sldId id="300" r:id="rId7"/>
    <p:sldId id="301" r:id="rId8"/>
    <p:sldId id="302" r:id="rId9"/>
    <p:sldId id="296" r:id="rId10"/>
    <p:sldId id="261" r:id="rId11"/>
    <p:sldId id="273" r:id="rId12"/>
    <p:sldId id="262" r:id="rId13"/>
    <p:sldId id="276" r:id="rId14"/>
    <p:sldId id="277" r:id="rId15"/>
    <p:sldId id="278" r:id="rId16"/>
    <p:sldId id="264" r:id="rId17"/>
    <p:sldId id="279" r:id="rId18"/>
    <p:sldId id="293" r:id="rId19"/>
    <p:sldId id="294" r:id="rId20"/>
    <p:sldId id="295" r:id="rId21"/>
    <p:sldId id="318" r:id="rId22"/>
    <p:sldId id="266" r:id="rId23"/>
    <p:sldId id="286" r:id="rId24"/>
    <p:sldId id="288" r:id="rId25"/>
    <p:sldId id="267" r:id="rId26"/>
    <p:sldId id="268" r:id="rId27"/>
    <p:sldId id="330" r:id="rId28"/>
    <p:sldId id="292" r:id="rId29"/>
    <p:sldId id="317" r:id="rId30"/>
    <p:sldId id="303" r:id="rId31"/>
    <p:sldId id="304" r:id="rId32"/>
    <p:sldId id="305" r:id="rId33"/>
    <p:sldId id="270" r:id="rId34"/>
    <p:sldId id="285" r:id="rId35"/>
    <p:sldId id="280" r:id="rId36"/>
    <p:sldId id="281" r:id="rId37"/>
    <p:sldId id="313" r:id="rId38"/>
    <p:sldId id="282" r:id="rId39"/>
    <p:sldId id="287" r:id="rId40"/>
    <p:sldId id="319" r:id="rId41"/>
    <p:sldId id="284" r:id="rId42"/>
    <p:sldId id="289" r:id="rId43"/>
    <p:sldId id="290" r:id="rId44"/>
    <p:sldId id="291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4" r:id="rId53"/>
    <p:sldId id="315" r:id="rId54"/>
    <p:sldId id="316" r:id="rId55"/>
    <p:sldId id="320" r:id="rId56"/>
    <p:sldId id="321" r:id="rId57"/>
    <p:sldId id="322" r:id="rId58"/>
    <p:sldId id="342" r:id="rId59"/>
    <p:sldId id="343" r:id="rId60"/>
    <p:sldId id="344" r:id="rId61"/>
    <p:sldId id="345" r:id="rId62"/>
    <p:sldId id="346" r:id="rId63"/>
    <p:sldId id="347" r:id="rId64"/>
    <p:sldId id="348" r:id="rId65"/>
    <p:sldId id="349" r:id="rId66"/>
    <p:sldId id="350" r:id="rId67"/>
    <p:sldId id="351" r:id="rId68"/>
    <p:sldId id="352" r:id="rId69"/>
    <p:sldId id="353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74F2-2D16-4DFC-9D5B-F99EB5177347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A1F0-A622-4E1B-92D1-9F025A4E2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74F2-2D16-4DFC-9D5B-F99EB5177347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A1F0-A622-4E1B-92D1-9F025A4E2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74F2-2D16-4DFC-9D5B-F99EB5177347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A1F0-A622-4E1B-92D1-9F025A4E2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74F2-2D16-4DFC-9D5B-F99EB5177347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A1F0-A622-4E1B-92D1-9F025A4E2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74F2-2D16-4DFC-9D5B-F99EB5177347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A1F0-A622-4E1B-92D1-9F025A4E2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74F2-2D16-4DFC-9D5B-F99EB5177347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A1F0-A622-4E1B-92D1-9F025A4E2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74F2-2D16-4DFC-9D5B-F99EB5177347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A1F0-A622-4E1B-92D1-9F025A4E2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74F2-2D16-4DFC-9D5B-F99EB5177347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A1F0-A622-4E1B-92D1-9F025A4E2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74F2-2D16-4DFC-9D5B-F99EB5177347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A1F0-A622-4E1B-92D1-9F025A4E2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74F2-2D16-4DFC-9D5B-F99EB5177347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A1F0-A622-4E1B-92D1-9F025A4E2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A74F2-2D16-4DFC-9D5B-F99EB5177347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DA1F0-A622-4E1B-92D1-9F025A4E2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A74F2-2D16-4DFC-9D5B-F99EB5177347}" type="datetimeFigureOut">
              <a:rPr lang="en-US" smtClean="0"/>
              <a:pPr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DA1F0-A622-4E1B-92D1-9F025A4E24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ART &amp; AESTHETICS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LECTURE: 01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study the World of 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 We study art because it is among the highest expressions of culture.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The “world of art” is composed of objects from many, many cultures__  as many cultures as there are and have been.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In fact, from culture to culture, and from cultural era, the very idea of what “art” even is has changed.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r>
              <a:rPr lang="en-US" dirty="0" smtClean="0"/>
              <a:t>“Art is an expression of inner most thoughts, feelings and creativity in any medium or form.”</a:t>
            </a:r>
          </a:p>
          <a:p>
            <a:endParaRPr lang="en-US" dirty="0" smtClean="0"/>
          </a:p>
          <a:p>
            <a:r>
              <a:rPr lang="en-US" dirty="0" smtClean="0"/>
              <a:t>Art has many dimensions.</a:t>
            </a:r>
          </a:p>
          <a:p>
            <a:endParaRPr lang="en-US" dirty="0" smtClean="0"/>
          </a:p>
          <a:p>
            <a:r>
              <a:rPr lang="en-US" dirty="0" smtClean="0"/>
              <a:t>Art is also a source of communication.</a:t>
            </a:r>
          </a:p>
          <a:p>
            <a:endParaRPr lang="en-US" dirty="0" smtClean="0"/>
          </a:p>
          <a:p>
            <a:r>
              <a:rPr lang="en-US" dirty="0" smtClean="0"/>
              <a:t>Dot to line, lines to shape and form 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Visual Arts</a:t>
            </a:r>
            <a:r>
              <a:rPr lang="en-US" dirty="0" smtClean="0"/>
              <a:t>_____ Painting, sculpture, architecture, Textiles, Ceramics, Furniture, Interior Design, Calligraphy, Metalwork and Jewellary.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b="1" dirty="0" smtClean="0"/>
              <a:t>Performing Arts </a:t>
            </a:r>
            <a:r>
              <a:rPr lang="en-US" dirty="0" smtClean="0"/>
              <a:t>(Theater, Dance, Puppetry, Music, Film)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INTER LINKAGES AMONG ART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All Art forms are inter related/interlinked.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Inspired, influenced and transformed by and with each other due to its shapes, forms, design &amp; motifs.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Designs and forms are connected and adapted from culture to culture, object to object and nature.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How this circular design and shape are interlinked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Niche from Graveyard, </a:t>
            </a:r>
            <a:r>
              <a:rPr lang="en-US" dirty="0" err="1" smtClean="0"/>
              <a:t>Sindh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Traditional Jewellary</a:t>
            </a:r>
            <a:endParaRPr lang="en-US" dirty="0"/>
          </a:p>
        </p:txBody>
      </p:sp>
      <p:pic>
        <p:nvPicPr>
          <p:cNvPr id="8" name="Content Placeholder 7" descr="6a01127964c54a28a4013488861f54970c-500wi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90268" y="2174875"/>
            <a:ext cx="3951288" cy="3951288"/>
          </a:xfrm>
        </p:spPr>
      </p:pic>
      <p:pic>
        <p:nvPicPr>
          <p:cNvPr id="7" name="Content Placeholder 6" descr="SINDH 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73546" y="2174875"/>
            <a:ext cx="3346053" cy="47092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  Wood work of </a:t>
            </a:r>
            <a:r>
              <a:rPr lang="en-US" dirty="0" err="1" smtClean="0"/>
              <a:t>Chiniot</a:t>
            </a:r>
            <a:endParaRPr lang="en-US" dirty="0"/>
          </a:p>
        </p:txBody>
      </p:sp>
      <p:pic>
        <p:nvPicPr>
          <p:cNvPr id="9" name="Content Placeholder 8" descr="furnetur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286669" y="2364581"/>
            <a:ext cx="2381250" cy="357187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3600" dirty="0" smtClean="0"/>
              <a:t>Graveyard , </a:t>
            </a:r>
            <a:r>
              <a:rPr lang="en-US" sz="3600" dirty="0" err="1" smtClean="0"/>
              <a:t>Makli</a:t>
            </a:r>
            <a:r>
              <a:rPr lang="en-US" sz="3600" dirty="0" smtClean="0"/>
              <a:t> </a:t>
            </a:r>
            <a:r>
              <a:rPr lang="en-US" sz="3600" dirty="0" err="1" smtClean="0"/>
              <a:t>Sindh</a:t>
            </a:r>
            <a:endParaRPr lang="en-US" sz="3600" dirty="0"/>
          </a:p>
        </p:txBody>
      </p:sp>
      <p:pic>
        <p:nvPicPr>
          <p:cNvPr id="8" name="Content Placeholder 7" descr="SINDH 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803260"/>
            <a:ext cx="4041775" cy="26945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Transformation of Circular design in different medium and form</a:t>
            </a:r>
            <a:endParaRPr lang="en-US" sz="32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Painted Pottery , Multan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Mausoleum of Jam </a:t>
            </a:r>
            <a:r>
              <a:rPr lang="en-US" dirty="0" err="1" smtClean="0"/>
              <a:t>Tamachi</a:t>
            </a:r>
            <a:r>
              <a:rPr lang="en-US" dirty="0" smtClean="0"/>
              <a:t> at </a:t>
            </a:r>
            <a:r>
              <a:rPr lang="en-US" dirty="0" err="1" smtClean="0"/>
              <a:t>Sindh</a:t>
            </a:r>
            <a:endParaRPr lang="en-US" dirty="0"/>
          </a:p>
        </p:txBody>
      </p:sp>
      <p:pic>
        <p:nvPicPr>
          <p:cNvPr id="6" name="Content Placeholder 5" descr="MESOLEUM OF JAM TAMACHI   MAKLI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495801" y="2846720"/>
            <a:ext cx="4495800" cy="3096880"/>
          </a:xfrm>
        </p:spPr>
      </p:pic>
      <p:pic>
        <p:nvPicPr>
          <p:cNvPr id="10" name="Content Placeholder 9" descr="5666934_1_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1650" y="2174875"/>
            <a:ext cx="3951288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These designs are been used now in Textile, Ceramics and Visual Arts 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Tiles, </a:t>
            </a:r>
            <a:r>
              <a:rPr lang="en-US" dirty="0" err="1" smtClean="0"/>
              <a:t>Makli</a:t>
            </a:r>
            <a:r>
              <a:rPr lang="en-US" dirty="0" smtClean="0"/>
              <a:t> (</a:t>
            </a:r>
            <a:r>
              <a:rPr lang="en-US" dirty="0" err="1" smtClean="0"/>
              <a:t>Sindh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/>
              <a:t>Calligraphic manuscripts</a:t>
            </a:r>
            <a:endParaRPr lang="en-US" dirty="0"/>
          </a:p>
        </p:txBody>
      </p:sp>
      <p:pic>
        <p:nvPicPr>
          <p:cNvPr id="8" name="Content Placeholder 7" descr="M73_5_519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760912" y="2245519"/>
            <a:ext cx="3810000" cy="3810000"/>
          </a:xfrm>
        </p:spPr>
      </p:pic>
      <p:pic>
        <p:nvPicPr>
          <p:cNvPr id="7" name="Content Placeholder 3" descr="MAKL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91910" y="2174875"/>
            <a:ext cx="3370767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Gold wall Painting</a:t>
            </a:r>
            <a:endParaRPr lang="en-US" dirty="0"/>
          </a:p>
        </p:txBody>
      </p:sp>
      <p:pic>
        <p:nvPicPr>
          <p:cNvPr id="7" name="Content Placeholder 6" descr="gold_wall_painting_artis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2294" y="2221706"/>
            <a:ext cx="3810000" cy="385762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Kundan</a:t>
            </a:r>
            <a:r>
              <a:rPr lang="en-US" dirty="0" smtClean="0"/>
              <a:t> Jewellary</a:t>
            </a:r>
            <a:endParaRPr lang="en-US" dirty="0"/>
          </a:p>
        </p:txBody>
      </p:sp>
      <p:pic>
        <p:nvPicPr>
          <p:cNvPr id="8" name="Content Placeholder 7" descr="FABULOUS_KUNDAN_MEENAKARI_GOLD_PENDANT_22KT_HALLMARKED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856162" y="2340769"/>
            <a:ext cx="3619500" cy="3619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Painted Ceiling &amp; Jewelry</a:t>
            </a:r>
            <a:endParaRPr lang="en-US" dirty="0"/>
          </a:p>
        </p:txBody>
      </p:sp>
      <p:pic>
        <p:nvPicPr>
          <p:cNvPr id="7" name="Content Placeholder 6" descr="images (3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43200"/>
            <a:ext cx="4800600" cy="3600449"/>
          </a:xfrm>
        </p:spPr>
      </p:pic>
      <p:pic>
        <p:nvPicPr>
          <p:cNvPr id="10" name="Content Placeholder 9" descr="images (4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95937" y="2791619"/>
            <a:ext cx="3380581" cy="338058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                      DEFINITION OF ART:</a:t>
            </a:r>
          </a:p>
          <a:p>
            <a:r>
              <a:rPr lang="en-US" dirty="0" smtClean="0"/>
              <a:t>“The </a:t>
            </a:r>
            <a:r>
              <a:rPr lang="en-US" dirty="0"/>
              <a:t>expression or application of human creative skill and imagination, typically in a visual form such as </a:t>
            </a:r>
            <a:r>
              <a:rPr lang="en-US" dirty="0" smtClean="0"/>
              <a:t>Painting </a:t>
            </a:r>
            <a:r>
              <a:rPr lang="en-US" dirty="0"/>
              <a:t>or </a:t>
            </a:r>
            <a:r>
              <a:rPr lang="en-US" dirty="0" smtClean="0"/>
              <a:t>Sculpture, Calligraphy, Textile, Graphics, Dance.”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images (5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362200"/>
            <a:ext cx="2938463" cy="2953544"/>
          </a:xfrm>
        </p:spPr>
      </p:pic>
      <p:pic>
        <p:nvPicPr>
          <p:cNvPr id="6" name="Content Placeholder 5" descr="stock-vector-detailed-circular-and-floral-embroidery-design-59254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487178"/>
            <a:ext cx="3505200" cy="27580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Miniature painting and Mural painting</a:t>
            </a:r>
            <a:endParaRPr lang="en-US" dirty="0"/>
          </a:p>
        </p:txBody>
      </p:sp>
      <p:pic>
        <p:nvPicPr>
          <p:cNvPr id="5" name="Content Placeholder 4" descr="398px-Jahangir,_17th_centur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1053450"/>
            <a:ext cx="3370517" cy="5072713"/>
          </a:xfrm>
        </p:spPr>
      </p:pic>
      <p:pic>
        <p:nvPicPr>
          <p:cNvPr id="6" name="Content Placeholder 5" descr="furneture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038600" y="1600200"/>
            <a:ext cx="4754693" cy="35660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 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Chinioti</a:t>
            </a:r>
            <a:r>
              <a:rPr lang="en-US" dirty="0" smtClean="0"/>
              <a:t> Furniture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47800"/>
            <a:ext cx="4041775" cy="727075"/>
          </a:xfrm>
        </p:spPr>
        <p:txBody>
          <a:bodyPr>
            <a:normAutofit fontScale="25000" lnSpcReduction="20000"/>
          </a:bodyPr>
          <a:lstStyle/>
          <a:p>
            <a:endParaRPr lang="en-US" dirty="0" smtClean="0"/>
          </a:p>
          <a:p>
            <a:endParaRPr lang="en-US" sz="8600" dirty="0" smtClean="0"/>
          </a:p>
          <a:p>
            <a:pPr algn="ctr"/>
            <a:r>
              <a:rPr lang="en-US" sz="8600" dirty="0" smtClean="0"/>
              <a:t>Interior Painted wall at</a:t>
            </a:r>
          </a:p>
          <a:p>
            <a:pPr algn="ctr"/>
            <a:r>
              <a:rPr lang="en-US" sz="8600" dirty="0" err="1" smtClean="0"/>
              <a:t>Sadiq</a:t>
            </a:r>
            <a:r>
              <a:rPr lang="en-US" sz="8600" dirty="0" smtClean="0"/>
              <a:t> </a:t>
            </a:r>
            <a:r>
              <a:rPr lang="en-US" sz="8600" dirty="0" err="1" smtClean="0"/>
              <a:t>Garh</a:t>
            </a:r>
            <a:r>
              <a:rPr lang="en-US" sz="8600" dirty="0" smtClean="0"/>
              <a:t> Palace- Bahawalpur</a:t>
            </a:r>
          </a:p>
          <a:p>
            <a:endParaRPr lang="en-US" dirty="0"/>
          </a:p>
        </p:txBody>
      </p:sp>
      <p:pic>
        <p:nvPicPr>
          <p:cNvPr id="8" name="Content Placeholder 7" descr="DSCN0331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5210083" y="2174875"/>
            <a:ext cx="2911658" cy="3951288"/>
          </a:xfrm>
        </p:spPr>
      </p:pic>
      <p:pic>
        <p:nvPicPr>
          <p:cNvPr id="10" name="Content Placeholder 9" descr="furniture (15)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b="18487"/>
          <a:stretch/>
        </p:blipFill>
        <p:spPr>
          <a:xfrm>
            <a:off x="457200" y="2635449"/>
            <a:ext cx="4187824" cy="25602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Calligraphic manuscripts &amp; illuminations</a:t>
            </a:r>
            <a:endParaRPr lang="en-US" dirty="0"/>
          </a:p>
        </p:txBody>
      </p:sp>
      <p:pic>
        <p:nvPicPr>
          <p:cNvPr id="7" name="Content Placeholder 6" descr="images 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1" y="1752600"/>
            <a:ext cx="3733800" cy="4114800"/>
          </a:xfrm>
        </p:spPr>
      </p:pic>
      <p:pic>
        <p:nvPicPr>
          <p:cNvPr id="8" name="Content Placeholder 7" descr="M85_237_66side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62500" y="1958181"/>
            <a:ext cx="38100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1055687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 smtClean="0"/>
              <a:t>Tiles | Origin: Turkey, </a:t>
            </a:r>
            <a:r>
              <a:rPr lang="en-US" b="0" dirty="0" err="1" smtClean="0"/>
              <a:t>Iznik</a:t>
            </a:r>
            <a:r>
              <a:rPr lang="en-US" b="0" dirty="0" smtClean="0"/>
              <a:t>, Ottoman | Period: last quarter of the 16th </a:t>
            </a:r>
            <a:r>
              <a:rPr lang="en-US" b="0" dirty="0" err="1" smtClean="0"/>
              <a:t>centur</a:t>
            </a:r>
            <a:endParaRPr lang="en-US" dirty="0"/>
          </a:p>
        </p:txBody>
      </p:sp>
      <p:pic>
        <p:nvPicPr>
          <p:cNvPr id="5" name="Content Placeholder 4" descr="9ef1ea748e5445458de37db739bc2aa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2294" y="3002756"/>
            <a:ext cx="3810000" cy="2295525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dirty="0" smtClean="0"/>
              <a:t>Two Tiles | Origin: Syria | Period: 17th century</a:t>
            </a:r>
            <a:endParaRPr lang="en-US" dirty="0"/>
          </a:p>
        </p:txBody>
      </p:sp>
      <p:pic>
        <p:nvPicPr>
          <p:cNvPr id="10" name="Content Placeholder 9" descr="M73_5_27b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60912" y="2245519"/>
            <a:ext cx="38100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Transformation and connections of dome like form in architecture and furniture</a:t>
            </a:r>
            <a:endParaRPr lang="en-US" sz="2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Chinioti</a:t>
            </a:r>
            <a:r>
              <a:rPr lang="en-US" dirty="0" smtClean="0"/>
              <a:t> Furniture</a:t>
            </a:r>
            <a:endParaRPr lang="en-US" dirty="0"/>
          </a:p>
        </p:txBody>
      </p:sp>
      <p:pic>
        <p:nvPicPr>
          <p:cNvPr id="7" name="Content Placeholder 6" descr="DSCN044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4640"/>
            <a:ext cx="4040188" cy="3031757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Wooden Door, </a:t>
            </a:r>
            <a:r>
              <a:rPr lang="en-US" dirty="0" err="1" smtClean="0"/>
              <a:t>Darawar</a:t>
            </a:r>
            <a:r>
              <a:rPr lang="en-US" dirty="0" smtClean="0"/>
              <a:t> Fort</a:t>
            </a:r>
            <a:endParaRPr lang="en-US" dirty="0"/>
          </a:p>
        </p:txBody>
      </p:sp>
      <p:pic>
        <p:nvPicPr>
          <p:cNvPr id="10" name="Content Placeholder 9" descr="DSCN044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920" y="2635524"/>
            <a:ext cx="4039985" cy="30299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Transformation of Paisley design</a:t>
            </a:r>
            <a:endParaRPr lang="en-US" dirty="0"/>
          </a:p>
        </p:txBody>
      </p:sp>
      <p:pic>
        <p:nvPicPr>
          <p:cNvPr id="5" name="Content Placeholder 4" descr="DSCN056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62025" y="2348706"/>
            <a:ext cx="3028950" cy="3028950"/>
          </a:xfrm>
        </p:spPr>
      </p:pic>
      <p:pic>
        <p:nvPicPr>
          <p:cNvPr id="6" name="Content Placeholder 5" descr="Paisley-detail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Wooden carving for Block Printing &amp; </a:t>
            </a:r>
            <a:r>
              <a:rPr lang="en-US" dirty="0" err="1" smtClean="0"/>
              <a:t>Mehndi</a:t>
            </a:r>
            <a:r>
              <a:rPr lang="en-US" dirty="0" smtClean="0"/>
              <a:t> Design: The application of Paisley Design</a:t>
            </a:r>
            <a:endParaRPr lang="en-US" dirty="0"/>
          </a:p>
        </p:txBody>
      </p:sp>
      <p:pic>
        <p:nvPicPr>
          <p:cNvPr id="5" name="Content Placeholder 4" descr=".untitled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133600"/>
            <a:ext cx="3509963" cy="3253871"/>
          </a:xfrm>
        </p:spPr>
      </p:pic>
      <p:pic>
        <p:nvPicPr>
          <p:cNvPr id="6" name="Content Placeholder 5" descr="..untitled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05400" y="2362200"/>
            <a:ext cx="3105944" cy="31059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woolen-shawls-new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9600" y="2057400"/>
            <a:ext cx="3200400" cy="3124200"/>
          </a:xfrm>
        </p:spPr>
      </p:pic>
      <p:pic>
        <p:nvPicPr>
          <p:cNvPr id="6" name="Content Placeholder 5" descr="75145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5" y="2434431"/>
            <a:ext cx="3333750" cy="28575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2700" dirty="0" smtClean="0"/>
              <a:t>transformation of Colors and traditional designs</a:t>
            </a:r>
            <a:endParaRPr lang="en-US" sz="2700" dirty="0"/>
          </a:p>
        </p:txBody>
      </p:sp>
      <p:pic>
        <p:nvPicPr>
          <p:cNvPr id="5" name="Content Placeholder 4" descr="78274746_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22541"/>
            <a:ext cx="4038600" cy="4481280"/>
          </a:xfrm>
        </p:spPr>
      </p:pic>
      <p:pic>
        <p:nvPicPr>
          <p:cNvPr id="6" name="Content Placeholder 5" descr="2507-L-anarkali-churidar-dres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46850" y="1600200"/>
            <a:ext cx="2841299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Art is strictly a human phenomenon.</a:t>
            </a:r>
          </a:p>
          <a:p>
            <a:r>
              <a:rPr lang="en-US" dirty="0" smtClean="0"/>
              <a:t>No definitions are universal, timeless, and absolute.</a:t>
            </a:r>
          </a:p>
          <a:p>
            <a:r>
              <a:rPr lang="en-US" dirty="0" smtClean="0"/>
              <a:t>Art is primarily visual medium that is used to express ideas about our human experience and the world around us.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Shapes of domes and earrings</a:t>
            </a:r>
            <a:endParaRPr lang="en-US" dirty="0"/>
          </a:p>
        </p:txBody>
      </p:sp>
      <p:pic>
        <p:nvPicPr>
          <p:cNvPr id="5" name="Content Placeholder 4" descr="_FF_20xtower-roof-shapes_box-bac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Content Placeholder 5" descr="aier_016bk._pear-shape-oxidized-n-black-diamonds-hook-earring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10200" y="2286000"/>
            <a:ext cx="2447131" cy="24471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2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654" y="1676400"/>
            <a:ext cx="4047283" cy="4129881"/>
          </a:xfrm>
        </p:spPr>
      </p:pic>
      <p:pic>
        <p:nvPicPr>
          <p:cNvPr id="6" name="Content Placeholder 5" descr="bell-shaped-pearl-jhumka-earrings-1_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43881"/>
            <a:ext cx="4038600" cy="4038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image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33399" y="1676400"/>
            <a:ext cx="4577893" cy="3429000"/>
          </a:xfrm>
        </p:spPr>
      </p:pic>
      <p:pic>
        <p:nvPicPr>
          <p:cNvPr id="6" name="Content Placeholder 5" descr="vbj jumka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6058" y="1752600"/>
            <a:ext cx="3238342" cy="34820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Interlinked form of dome like designs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Jhumka</a:t>
            </a:r>
            <a:r>
              <a:rPr lang="en-US" dirty="0" smtClean="0"/>
              <a:t> Earrings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Dome of Mosque</a:t>
            </a:r>
            <a:endParaRPr lang="en-US" dirty="0"/>
          </a:p>
        </p:txBody>
      </p:sp>
      <p:pic>
        <p:nvPicPr>
          <p:cNvPr id="10" name="Content Placeholder 9" descr="Silver-Bell-Shaped-Jhumka-Earrings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436018"/>
            <a:ext cx="3163094" cy="4421981"/>
          </a:xfrm>
        </p:spPr>
      </p:pic>
      <p:pic>
        <p:nvPicPr>
          <p:cNvPr id="9" name="Content Placeholder 8" descr="DSCN037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49476" y="2174875"/>
            <a:ext cx="3232872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Stupa</a:t>
            </a:r>
            <a:r>
              <a:rPr lang="en-US" dirty="0" smtClean="0"/>
              <a:t>, </a:t>
            </a:r>
            <a:r>
              <a:rPr lang="en-US" dirty="0" err="1" smtClean="0"/>
              <a:t>Gandhara</a:t>
            </a:r>
            <a:endParaRPr lang="en-US" dirty="0"/>
          </a:p>
        </p:txBody>
      </p:sp>
      <p:pic>
        <p:nvPicPr>
          <p:cNvPr id="7" name="Content Placeholder 6" descr="0198606788.stupa.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52800" y="3657600"/>
            <a:ext cx="1625600" cy="2635250"/>
          </a:xfrm>
        </p:spPr>
      </p:pic>
      <p:pic>
        <p:nvPicPr>
          <p:cNvPr id="8" name="Content Placeholder 7" descr="1018.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47753" y="1600200"/>
            <a:ext cx="2439494" cy="4525963"/>
          </a:xfrm>
        </p:spPr>
      </p:pic>
      <p:pic>
        <p:nvPicPr>
          <p:cNvPr id="5" name="Picture 2" descr="E:\M.S\Studio Practice\Synopsis\geometrical and floral designs\images,,,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286000"/>
            <a:ext cx="2837656" cy="40451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Transformation of traditional designs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SINDH 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9600" y="1295400"/>
            <a:ext cx="3733800" cy="5257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Content Placeholder 7" descr="gold-necklace-and-jhumka-design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372138"/>
            <a:ext cx="4041775" cy="35567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Intermingled designs of </a:t>
            </a:r>
            <a:r>
              <a:rPr lang="en-US" dirty="0" err="1" smtClean="0"/>
              <a:t>Jalis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Wooden Furniture</a:t>
            </a:r>
            <a:endParaRPr lang="en-US" dirty="0"/>
          </a:p>
        </p:txBody>
      </p:sp>
      <p:pic>
        <p:nvPicPr>
          <p:cNvPr id="7" name="Content Placeholder 6" descr="1344194161_311141181_1-Double-BedDressing-Chinyoti-afshan-colony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59369"/>
            <a:ext cx="4040188" cy="35823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Shah </a:t>
            </a:r>
            <a:r>
              <a:rPr lang="en-US" dirty="0" err="1" smtClean="0"/>
              <a:t>Jahani</a:t>
            </a:r>
            <a:r>
              <a:rPr lang="en-US" dirty="0" smtClean="0"/>
              <a:t> Mosque </a:t>
            </a:r>
            <a:r>
              <a:rPr lang="en-US" dirty="0" err="1" smtClean="0"/>
              <a:t>Thatta</a:t>
            </a:r>
            <a:r>
              <a:rPr lang="en-US" dirty="0" smtClean="0"/>
              <a:t>, </a:t>
            </a:r>
            <a:r>
              <a:rPr lang="en-US" dirty="0" err="1" smtClean="0"/>
              <a:t>Sindh</a:t>
            </a:r>
            <a:endParaRPr lang="en-US" dirty="0"/>
          </a:p>
        </p:txBody>
      </p:sp>
      <p:pic>
        <p:nvPicPr>
          <p:cNvPr id="8" name="Content Placeholder 7" descr="SHAH JAHANI MOSQUE THATTA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45794" y="2174875"/>
            <a:ext cx="3240236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Transformation of the </a:t>
            </a:r>
            <a:r>
              <a:rPr lang="en-US" dirty="0" err="1" smtClean="0"/>
              <a:t>Jali</a:t>
            </a:r>
            <a:r>
              <a:rPr lang="en-US" dirty="0" smtClean="0"/>
              <a:t> motif in jewelry and textile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424379_127444100757823_1283270199_n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01650" y="2174875"/>
            <a:ext cx="3951288" cy="39512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images (2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53000" y="2590800"/>
            <a:ext cx="3711575" cy="27800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 smtClean="0"/>
              <a:t>how these Design of </a:t>
            </a:r>
            <a:r>
              <a:rPr lang="en-US" sz="3100" dirty="0" err="1" smtClean="0"/>
              <a:t>Jalis</a:t>
            </a:r>
            <a:r>
              <a:rPr lang="en-US" sz="3100" dirty="0" smtClean="0"/>
              <a:t> are been used in Calligraphic Manuscripts, Ceramics, Textile and Jewellary</a:t>
            </a:r>
            <a:r>
              <a:rPr lang="en-US" dirty="0" smtClean="0"/>
              <a:t>.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Collection of Turkish art, Los Angeles. Calligraphic manuscripts</a:t>
            </a:r>
            <a:endParaRPr lang="en-US" dirty="0"/>
          </a:p>
        </p:txBody>
      </p:sp>
      <p:pic>
        <p:nvPicPr>
          <p:cNvPr id="7" name="Content Placeholder 6" descr="M85_237_65p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2294" y="2245519"/>
            <a:ext cx="3810000" cy="3810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0" dirty="0" smtClean="0"/>
              <a:t>Vessel | Origin: Iraq or Syria | Period: 1000-1250</a:t>
            </a:r>
            <a:endParaRPr lang="en-US" dirty="0"/>
          </a:p>
        </p:txBody>
      </p:sp>
      <p:pic>
        <p:nvPicPr>
          <p:cNvPr id="8" name="Content Placeholder 7" descr="M2002_1_77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60912" y="3098006"/>
            <a:ext cx="3810000" cy="2105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457200" y="228600"/>
            <a:ext cx="8229600" cy="460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09600"/>
            <a:ext cx="4040188" cy="2209800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 smtClean="0"/>
              <a:t>Jar Filter Western or Central Asia Jar Filter Ceramic; Vessel, Terracotta, Height: 1 3/8 in. (3.5 cm); Diameter: 2 3/4 in. (7 cm) Gift of Jerome F. Snyder (M.80.202.230) Art of the Middle East: Islamic Department.</a:t>
            </a:r>
            <a:endParaRPr lang="en-US" dirty="0"/>
          </a:p>
        </p:txBody>
      </p:sp>
      <p:pic>
        <p:nvPicPr>
          <p:cNvPr id="7" name="Content Placeholder 6" descr="file01b03d31dbc94a20b41478813324d74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43200"/>
            <a:ext cx="3790950" cy="3810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457200"/>
            <a:ext cx="4041775" cy="2285999"/>
          </a:xfrm>
        </p:spPr>
        <p:txBody>
          <a:bodyPr>
            <a:normAutofit fontScale="92500" lnSpcReduction="10000"/>
          </a:bodyPr>
          <a:lstStyle/>
          <a:p>
            <a:r>
              <a:rPr lang="en-US" b="0" dirty="0" smtClean="0"/>
              <a:t>Jar Filter Western or Central Asia Jar Filter Ceramic; Vessel, Terracotta, Height: 7/16 in. (1.1 cm); Diameter: 2 9/16 in. (6.5 cm) Gift of Jerome F. Snyder (M.80.202.227) Art of the Middle East: Islamic Department.</a:t>
            </a:r>
            <a:endParaRPr lang="en-US" dirty="0"/>
          </a:p>
        </p:txBody>
      </p:sp>
      <p:pic>
        <p:nvPicPr>
          <p:cNvPr id="8" name="Content Placeholder 7" descr="file6b440b150d8e449c9f8d825f28849735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24400" y="2895600"/>
            <a:ext cx="3810000" cy="36957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024" y="1600200"/>
            <a:ext cx="8229600" cy="4525963"/>
          </a:xfrm>
        </p:spPr>
        <p:txBody>
          <a:bodyPr/>
          <a:lstStyle/>
          <a:p>
            <a:r>
              <a:rPr lang="en-US" dirty="0" smtClean="0"/>
              <a:t>To get a better idea of what art is and how to create it, we will center our inquiry on four major areas:</a:t>
            </a:r>
          </a:p>
          <a:p>
            <a:pPr marL="0" indent="0">
              <a:buNone/>
            </a:pPr>
            <a:r>
              <a:rPr lang="en-US" dirty="0" smtClean="0"/>
              <a:t>1. FUNCTION (purpose/mission)</a:t>
            </a:r>
          </a:p>
          <a:p>
            <a:pPr marL="0" indent="0">
              <a:buNone/>
            </a:pPr>
            <a:r>
              <a:rPr lang="en-US" dirty="0" smtClean="0"/>
              <a:t>2. VISUAL FORM</a:t>
            </a:r>
          </a:p>
          <a:p>
            <a:pPr marL="0" indent="0">
              <a:buNone/>
            </a:pPr>
            <a:r>
              <a:rPr lang="en-US" dirty="0" smtClean="0"/>
              <a:t>3. CONTENT (subject matter/material)</a:t>
            </a:r>
          </a:p>
          <a:p>
            <a:pPr marL="0" indent="0">
              <a:buNone/>
            </a:pPr>
            <a:r>
              <a:rPr lang="en-US" dirty="0" smtClean="0"/>
              <a:t>4. AESTHETICS (appreciation of beauty)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DSCN032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81000" y="1981200"/>
            <a:ext cx="4673600" cy="35052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Content Placeholder 7" descr="DSCN064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184179" y="1143000"/>
            <a:ext cx="3737372" cy="49831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838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62000"/>
            <a:ext cx="4040188" cy="1412875"/>
          </a:xfrm>
        </p:spPr>
        <p:txBody>
          <a:bodyPr/>
          <a:lstStyle/>
          <a:p>
            <a:r>
              <a:rPr lang="en-US" dirty="0" smtClean="0"/>
              <a:t>Persian manuscript</a:t>
            </a:r>
            <a:endParaRPr lang="en-US" dirty="0"/>
          </a:p>
        </p:txBody>
      </p:sp>
      <p:pic>
        <p:nvPicPr>
          <p:cNvPr id="8" name="Content Placeholder 7" descr="M85_237_66side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2294" y="2245519"/>
            <a:ext cx="3810000" cy="3810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Delhi First Mosque </a:t>
            </a:r>
            <a:r>
              <a:rPr lang="en-US" dirty="0" err="1" smtClean="0"/>
              <a:t>Quwat</a:t>
            </a:r>
            <a:r>
              <a:rPr lang="en-US" dirty="0" smtClean="0"/>
              <a:t> </a:t>
            </a:r>
            <a:r>
              <a:rPr lang="en-US" dirty="0" err="1" smtClean="0"/>
              <a:t>ul</a:t>
            </a:r>
            <a:r>
              <a:rPr lang="en-US" dirty="0" smtClean="0"/>
              <a:t> Islam, Wall decor</a:t>
            </a:r>
            <a:endParaRPr lang="en-US" dirty="0"/>
          </a:p>
        </p:txBody>
      </p:sp>
      <p:pic>
        <p:nvPicPr>
          <p:cNvPr id="7" name="Content Placeholder 6" descr="indi38636.jpe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71684"/>
            <a:ext cx="4041775" cy="27576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 smtClean="0"/>
              <a:t>Mughal</a:t>
            </a:r>
            <a:r>
              <a:rPr lang="en-US" dirty="0" smtClean="0"/>
              <a:t> Special Design of carpet</a:t>
            </a:r>
            <a:endParaRPr lang="en-US" dirty="0"/>
          </a:p>
        </p:txBody>
      </p:sp>
      <p:pic>
        <p:nvPicPr>
          <p:cNvPr id="7" name="Content Placeholder 6" descr="Mughal_Special_Designs_carpe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000919" y="2245519"/>
            <a:ext cx="2952750" cy="38100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Mughal</a:t>
            </a:r>
            <a:r>
              <a:rPr lang="en-US" dirty="0" smtClean="0"/>
              <a:t> Design</a:t>
            </a:r>
            <a:endParaRPr lang="en-US" dirty="0"/>
          </a:p>
        </p:txBody>
      </p:sp>
      <p:pic>
        <p:nvPicPr>
          <p:cNvPr id="8" name="Content Placeholder 7" descr="Mughal_2004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799136" y="2438400"/>
            <a:ext cx="2201863" cy="35813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 descr="Bij92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92413" y="1600200"/>
            <a:ext cx="3168174" cy="4525963"/>
          </a:xfrm>
        </p:spPr>
      </p:pic>
      <p:pic>
        <p:nvPicPr>
          <p:cNvPr id="10" name="Content Placeholder 9" descr="DSCN03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Interlinked Border designs in textile and manuscripts</a:t>
            </a:r>
            <a:endParaRPr lang="en-US" dirty="0"/>
          </a:p>
        </p:txBody>
      </p:sp>
      <p:pic>
        <p:nvPicPr>
          <p:cNvPr id="5" name="Content Placeholder 4" descr="76021_ori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54834"/>
            <a:ext cx="4038600" cy="3016695"/>
          </a:xfrm>
        </p:spPr>
      </p:pic>
      <p:pic>
        <p:nvPicPr>
          <p:cNvPr id="6" name="Content Placeholder 5" descr="M73_5_52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62500" y="1958181"/>
            <a:ext cx="3810000" cy="381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Textile designs and carpet weaving</a:t>
            </a:r>
            <a:endParaRPr lang="en-US" dirty="0"/>
          </a:p>
        </p:txBody>
      </p:sp>
      <p:pic>
        <p:nvPicPr>
          <p:cNvPr id="5" name="Content Placeholder 4" descr="Gaatha-Carpet-Weaving-Gwalio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28800"/>
            <a:ext cx="4495800" cy="3278303"/>
          </a:xfrm>
        </p:spPr>
      </p:pic>
      <p:pic>
        <p:nvPicPr>
          <p:cNvPr id="6" name="Content Placeholder 5" descr="Nakshi_kantha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10652"/>
            <a:ext cx="4038600" cy="41050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il_340x270.457831412_eqz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47331" y="2259618"/>
            <a:ext cx="4543131" cy="3607781"/>
          </a:xfrm>
        </p:spPr>
      </p:pic>
      <p:pic>
        <p:nvPicPr>
          <p:cNvPr id="6" name="Content Placeholder 5" descr="j4_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47006" y="1881232"/>
            <a:ext cx="3840987" cy="39638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il_fullxfull-462965443_gyq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6" name="Content Placeholder 5" descr="textile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53000" y="2057400"/>
            <a:ext cx="3753666" cy="33139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Kalka_motif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96489"/>
            <a:ext cx="4038600" cy="2933384"/>
          </a:xfrm>
        </p:spPr>
      </p:pic>
      <p:pic>
        <p:nvPicPr>
          <p:cNvPr id="6" name="Content Placeholder 5" descr="pr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5052"/>
            <a:ext cx="4038600" cy="303625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Embroidery motifs</a:t>
            </a:r>
            <a:endParaRPr lang="en-US" dirty="0"/>
          </a:p>
        </p:txBody>
      </p:sp>
      <p:pic>
        <p:nvPicPr>
          <p:cNvPr id="5" name="Content Placeholder 4" descr="LS 27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600200"/>
            <a:ext cx="3394472" cy="4525963"/>
          </a:xfrm>
        </p:spPr>
      </p:pic>
      <p:pic>
        <p:nvPicPr>
          <p:cNvPr id="6" name="Content Placeholder 5" descr="LS 28-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98408" y="2348706"/>
            <a:ext cx="4488392" cy="336629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Art functions.</a:t>
            </a:r>
          </a:p>
          <a:p>
            <a:r>
              <a:rPr lang="en-US" dirty="0" smtClean="0"/>
              <a:t>Art promotes our spiritual or physical well-being.</a:t>
            </a:r>
          </a:p>
          <a:p>
            <a:r>
              <a:rPr lang="en-US" dirty="0" smtClean="0"/>
              <a:t>Art communicates thoughts, ideas, and emotions. </a:t>
            </a:r>
          </a:p>
          <a:p>
            <a:r>
              <a:rPr lang="en-US" dirty="0" smtClean="0"/>
              <a:t>Art glorifies the power of the state and its rulers.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 descr="LS 34-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8600" y="2362200"/>
            <a:ext cx="4285192" cy="3213894"/>
          </a:xfrm>
        </p:spPr>
      </p:pic>
      <p:pic>
        <p:nvPicPr>
          <p:cNvPr id="6" name="Content Placeholder 5" descr="181220_533431220028020_525681457_n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80000" y="2420824"/>
            <a:ext cx="3974999" cy="28847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Transformation of Floral Motifs in </a:t>
            </a:r>
            <a:r>
              <a:rPr lang="en-US" dirty="0" err="1" smtClean="0"/>
              <a:t>Hashiyas</a:t>
            </a:r>
            <a:r>
              <a:rPr lang="en-US" dirty="0" smtClean="0"/>
              <a:t> and Textiles</a:t>
            </a:r>
            <a:endParaRPr lang="en-US" dirty="0"/>
          </a:p>
        </p:txBody>
      </p:sp>
      <p:pic>
        <p:nvPicPr>
          <p:cNvPr id="5" name="Content Placeholder 4" descr="424379_127444100757823_1283270199_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pic>
        <p:nvPicPr>
          <p:cNvPr id="6" name="Content Placeholder 5" descr="948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64150" y="2078674"/>
            <a:ext cx="2806700" cy="35690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381000"/>
            <a:ext cx="4040188" cy="533399"/>
          </a:xfrm>
        </p:spPr>
        <p:txBody>
          <a:bodyPr>
            <a:normAutofit/>
          </a:bodyPr>
          <a:lstStyle/>
          <a:p>
            <a:r>
              <a:rPr lang="en-US" dirty="0" smtClean="0"/>
              <a:t>Miniature </a:t>
            </a:r>
            <a:r>
              <a:rPr lang="en-US" i="1" dirty="0" err="1" smtClean="0"/>
              <a:t>Hashiya</a:t>
            </a:r>
            <a:endParaRPr lang="en-US" i="1" dirty="0"/>
          </a:p>
        </p:txBody>
      </p:sp>
      <p:pic>
        <p:nvPicPr>
          <p:cNvPr id="5" name="Content Placeholder 4" descr="9484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62000" y="1395183"/>
            <a:ext cx="2945202" cy="473098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645025" y="304801"/>
            <a:ext cx="4041775" cy="609600"/>
          </a:xfrm>
        </p:spPr>
        <p:txBody>
          <a:bodyPr/>
          <a:lstStyle/>
          <a:p>
            <a:pPr algn="ctr"/>
            <a:r>
              <a:rPr lang="en-US" dirty="0" smtClean="0"/>
              <a:t>Carpet Border</a:t>
            </a:r>
            <a:endParaRPr lang="en-US" dirty="0"/>
          </a:p>
        </p:txBody>
      </p:sp>
      <p:pic>
        <p:nvPicPr>
          <p:cNvPr id="6" name="Content Placeholder 5" descr="76021_ori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191000" y="2057400"/>
            <a:ext cx="4619025" cy="34502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96" y="1533654"/>
            <a:ext cx="4017864" cy="63976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AC1995_124_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609600"/>
            <a:ext cx="4382294" cy="544591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Content Placeholder 7" descr="furniture (6)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545514" y="914400"/>
            <a:ext cx="2955618" cy="52117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Fauna motifs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Content Placeholder 6" descr="M73_5_58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3401" y="1460009"/>
            <a:ext cx="3320256" cy="459551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pic>
        <p:nvPicPr>
          <p:cNvPr id="8" name="Content Placeholder 7" descr="M2002_1_9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267200" y="1600200"/>
            <a:ext cx="4374356" cy="437435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Tile work at Uchh Sharif</a:t>
            </a:r>
            <a:endParaRPr lang="en-US" dirty="0"/>
          </a:p>
        </p:txBody>
      </p:sp>
      <p:pic>
        <p:nvPicPr>
          <p:cNvPr id="7" name="Content Placeholder 6" descr="DSCN061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 smtClean="0"/>
              <a:t>Multani</a:t>
            </a:r>
            <a:r>
              <a:rPr lang="en-US" dirty="0" smtClean="0"/>
              <a:t> Pottery</a:t>
            </a:r>
            <a:endParaRPr lang="en-US" dirty="0"/>
          </a:p>
        </p:txBody>
      </p:sp>
      <p:pic>
        <p:nvPicPr>
          <p:cNvPr id="8" name="Content Placeholder 7" descr="5666934_1_l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90268" y="2174875"/>
            <a:ext cx="3951288" cy="395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Tile Work</a:t>
            </a:r>
            <a:endParaRPr lang="en-US" dirty="0"/>
          </a:p>
        </p:txBody>
      </p:sp>
      <p:pic>
        <p:nvPicPr>
          <p:cNvPr id="7" name="Content Placeholder 6" descr="407403033_eca9792f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Painted Mural at Sadiq </a:t>
            </a:r>
            <a:r>
              <a:rPr lang="en-US" dirty="0" err="1" smtClean="0"/>
              <a:t>Garh</a:t>
            </a:r>
            <a:r>
              <a:rPr lang="en-US" dirty="0" smtClean="0"/>
              <a:t> Palace, Bhawalpur</a:t>
            </a:r>
            <a:endParaRPr lang="en-US" dirty="0"/>
          </a:p>
        </p:txBody>
      </p:sp>
      <p:pic>
        <p:nvPicPr>
          <p:cNvPr id="8" name="Content Placeholder 7" descr="DSCN031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634853"/>
            <a:ext cx="4041775" cy="30313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81001"/>
            <a:ext cx="4040188" cy="762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Ruined Tile Work at </a:t>
            </a:r>
            <a:r>
              <a:rPr lang="en-US" dirty="0" err="1" smtClean="0"/>
              <a:t>Makli</a:t>
            </a:r>
            <a:r>
              <a:rPr lang="en-US" dirty="0" smtClean="0"/>
              <a:t>, </a:t>
            </a:r>
            <a:r>
              <a:rPr lang="en-US" dirty="0" err="1" smtClean="0"/>
              <a:t>Sindh</a:t>
            </a:r>
            <a:endParaRPr lang="en-US" dirty="0"/>
          </a:p>
        </p:txBody>
      </p:sp>
      <p:pic>
        <p:nvPicPr>
          <p:cNvPr id="7" name="Content Placeholder 6" descr="MAKLI II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2649" y="1447800"/>
            <a:ext cx="3383459" cy="467836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381001"/>
            <a:ext cx="4041775" cy="762000"/>
          </a:xfrm>
        </p:spPr>
        <p:txBody>
          <a:bodyPr/>
          <a:lstStyle/>
          <a:p>
            <a:pPr algn="ctr"/>
            <a:r>
              <a:rPr lang="en-US" dirty="0" smtClean="0"/>
              <a:t>Ceramic Pottery</a:t>
            </a:r>
            <a:endParaRPr lang="en-US" dirty="0"/>
          </a:p>
        </p:txBody>
      </p:sp>
      <p:pic>
        <p:nvPicPr>
          <p:cNvPr id="8" name="Content Placeholder 7" descr="p15v01mhh11qr186c1duh1nul15jm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53000" y="1981200"/>
            <a:ext cx="3809207" cy="38092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Inside Dome, </a:t>
            </a:r>
            <a:r>
              <a:rPr lang="en-US" dirty="0" err="1" smtClean="0"/>
              <a:t>Thatta</a:t>
            </a:r>
            <a:r>
              <a:rPr lang="en-US" dirty="0" smtClean="0"/>
              <a:t> Mosque, Pakistan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Geometrical Pattern</a:t>
            </a:r>
            <a:endParaRPr lang="en-US" dirty="0"/>
          </a:p>
        </p:txBody>
      </p:sp>
      <p:pic>
        <p:nvPicPr>
          <p:cNvPr id="1026" name="Picture 2" descr="E:\M.S\Studio Practice\Synopsis\geometrical and floral designs\2546291292_23666ab4cd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809176"/>
            <a:ext cx="4040188" cy="2682685"/>
          </a:xfrm>
          <a:prstGeom prst="rect">
            <a:avLst/>
          </a:prstGeom>
          <a:noFill/>
        </p:spPr>
      </p:pic>
      <p:pic>
        <p:nvPicPr>
          <p:cNvPr id="1027" name="Picture 3" descr="E:\M.S\Studio Practice\Synopsis\geometrical and floral designs\aa.bmp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22862" y="2250281"/>
            <a:ext cx="3086100" cy="3800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Nature’s Art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098" name="Picture 2" descr="E:\M.S\Studio Practice\Synopsis\geometrical and floral designs\Domes and Minarates\bursa_blue_mosqu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2812" y="3045624"/>
            <a:ext cx="4040188" cy="2209790"/>
          </a:xfrm>
          <a:prstGeom prst="rect">
            <a:avLst/>
          </a:prstGeom>
          <a:noFill/>
        </p:spPr>
      </p:pic>
      <p:pic>
        <p:nvPicPr>
          <p:cNvPr id="10" name="Picture 2" descr="E:\M.S\Studio Practice\Synopsis\links only\Golden Ratio\Golden Rtio\Golden Ratio\1528595_706919349338911_136600215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620213"/>
            <a:ext cx="4040188" cy="3060612"/>
          </a:xfrm>
          <a:prstGeom prst="rect">
            <a:avLst/>
          </a:prstGeom>
          <a:noFill/>
        </p:spPr>
      </p:pic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Followed in Human created Art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r>
              <a:rPr lang="en-US" dirty="0" smtClean="0"/>
              <a:t>Art celebrates war and conquest, and sometimes peace.</a:t>
            </a:r>
          </a:p>
          <a:p>
            <a:r>
              <a:rPr lang="en-US" dirty="0" smtClean="0"/>
              <a:t>Art is a mean for protesting political and social injustice.</a:t>
            </a:r>
          </a:p>
          <a:p>
            <a:r>
              <a:rPr lang="en-US" dirty="0" smtClean="0"/>
              <a:t>Art educates us about ourselves and the world around us.</a:t>
            </a:r>
          </a:p>
          <a:p>
            <a:r>
              <a:rPr lang="en-US" dirty="0" smtClean="0"/>
              <a:t>Art entertains.</a:t>
            </a:r>
          </a:p>
          <a:p>
            <a:r>
              <a:rPr lang="en-US" dirty="0" smtClean="0"/>
              <a:t>Of course, music, dance or literature does similar things and functions.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7200" y="152401"/>
            <a:ext cx="4572000" cy="2336602"/>
          </a:xfrm>
        </p:spPr>
        <p:txBody>
          <a:bodyPr>
            <a:noAutofit/>
          </a:bodyPr>
          <a:lstStyle/>
          <a:p>
            <a:r>
              <a:rPr lang="en-US" b="0" dirty="0" smtClean="0"/>
              <a:t>Honeycomb Design applied in </a:t>
            </a:r>
            <a:r>
              <a:rPr lang="en-US" b="0" dirty="0" err="1"/>
              <a:t>Muqarnas</a:t>
            </a:r>
            <a:r>
              <a:rPr lang="en-US" b="0" dirty="0"/>
              <a:t> </a:t>
            </a:r>
            <a:r>
              <a:rPr lang="en-US" b="0" dirty="0" smtClean="0"/>
              <a:t>vaulting in Muslim Architecture.</a:t>
            </a:r>
          </a:p>
          <a:p>
            <a:r>
              <a:rPr lang="en-US" b="0" dirty="0" smtClean="0"/>
              <a:t>Sheikh </a:t>
            </a:r>
            <a:r>
              <a:rPr lang="en-US" b="0" dirty="0" err="1"/>
              <a:t>Lotfollah</a:t>
            </a:r>
            <a:r>
              <a:rPr lang="en-US" b="0" dirty="0"/>
              <a:t> Mosque, Isfahan, 1603–1619</a:t>
            </a:r>
            <a:endParaRPr lang="en-US" b="0" dirty="0" smtClean="0"/>
          </a:p>
        </p:txBody>
      </p:sp>
      <p:pic>
        <p:nvPicPr>
          <p:cNvPr id="5123" name="Picture 3" descr="E:\M.S\Studio Practice\Synopsis\links only\Golden Ratio\Golden Rtio\Golden Ratio\honey-comb[1]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594" y="2489002"/>
            <a:ext cx="3632432" cy="3073597"/>
          </a:xfrm>
          <a:prstGeom prst="rect">
            <a:avLst/>
          </a:prstGeom>
          <a:noFill/>
        </p:spPr>
      </p:pic>
      <p:sp>
        <p:nvSpPr>
          <p:cNvPr id="11" name="Text Placeholder 4"/>
          <p:cNvSpPr>
            <a:spLocks noGrp="1"/>
          </p:cNvSpPr>
          <p:nvPr>
            <p:ph sz="half" idx="2"/>
          </p:nvPr>
        </p:nvSpPr>
        <p:spPr>
          <a:xfrm>
            <a:off x="304800" y="1447801"/>
            <a:ext cx="32004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Hexagonal wax </a:t>
            </a:r>
            <a:r>
              <a:rPr lang="en-US" dirty="0"/>
              <a:t>cells built by honey </a:t>
            </a:r>
            <a:r>
              <a:rPr lang="en-US" dirty="0" smtClean="0"/>
              <a:t>bees.</a:t>
            </a:r>
            <a:endParaRPr lang="en-US" b="1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474" y="2489003"/>
            <a:ext cx="4843726" cy="3225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Composition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Segregation</a:t>
            </a:r>
            <a:endParaRPr lang="en-US" dirty="0"/>
          </a:p>
        </p:txBody>
      </p:sp>
      <p:pic>
        <p:nvPicPr>
          <p:cNvPr id="3074" name="Picture 2" descr="E:\M.S\Studio Practice\Synopsis\geometrical and floral designs\Single Pattern\imagesCAHQMR8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819400"/>
            <a:ext cx="3555444" cy="2821781"/>
          </a:xfrm>
          <a:prstGeom prst="rect">
            <a:avLst/>
          </a:prstGeom>
          <a:noFill/>
        </p:spPr>
      </p:pic>
      <p:pic>
        <p:nvPicPr>
          <p:cNvPr id="3075" name="Picture 3" descr="E:\M.S\Studio Practice\Synopsis\geometrical and floral designs\iimages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2209800"/>
            <a:ext cx="2903537" cy="4230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Nature’s Inspirations</a:t>
            </a:r>
            <a:endParaRPr lang="en-US" dirty="0"/>
          </a:p>
        </p:txBody>
      </p:sp>
      <p:pic>
        <p:nvPicPr>
          <p:cNvPr id="6147" name="Picture 3" descr="E:\M.S\Studio Practice\Calligraphy\1972505_10203598336056469_5779993510049692611_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793575"/>
            <a:ext cx="4313237" cy="4238131"/>
          </a:xfrm>
          <a:prstGeom prst="rect">
            <a:avLst/>
          </a:prstGeom>
          <a:noFill/>
        </p:spPr>
      </p:pic>
      <p:pic>
        <p:nvPicPr>
          <p:cNvPr id="6148" name="Picture 4" descr="E:\M.S\Studio Practice\Synopsis\links only\Golden Ratio\Golden Rtio\New folder\Snow Flakes\8261277507_154d7f9b9f_z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6615" y="3657600"/>
            <a:ext cx="3679719" cy="2455063"/>
          </a:xfrm>
          <a:prstGeom prst="rect">
            <a:avLst/>
          </a:prstGeom>
          <a:noFill/>
        </p:spPr>
      </p:pic>
      <p:pic>
        <p:nvPicPr>
          <p:cNvPr id="6149" name="Picture 5" descr="E:\M.S\Studio Practice\Synopsis\links only\Golden Ratio\Golden Rtio\New folder\Snow Flakes\imagesCALRZBQ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524000"/>
            <a:ext cx="2466975" cy="184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Reproduction</a:t>
            </a:r>
            <a:r>
              <a:rPr lang="en-US" smtClean="0"/>
              <a:t>: (Japan)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Innovation</a:t>
            </a:r>
            <a:endParaRPr lang="en-US" dirty="0"/>
          </a:p>
        </p:txBody>
      </p:sp>
      <p:pic>
        <p:nvPicPr>
          <p:cNvPr id="7170" name="Picture 2" descr="E:\M.S\Studio Practice\Synopsis\links only\Golden Ratio\Golden Rtio\New folder\Snow Flakes\images.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150144"/>
            <a:ext cx="4656769" cy="2583656"/>
          </a:xfrm>
          <a:prstGeom prst="rect">
            <a:avLst/>
          </a:prstGeom>
          <a:noFill/>
        </p:spPr>
      </p:pic>
      <p:pic>
        <p:nvPicPr>
          <p:cNvPr id="7172" name="Picture 4" descr="E:\M.S\Studio Practice\Synopsis\links only\Golden Ratio\Golden Rtio\New folder\Snow Flakes\images...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886200"/>
            <a:ext cx="5027665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Geometrical Design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Geometrical Design, Alhambra, Granada, Spain</a:t>
            </a:r>
            <a:endParaRPr lang="en-US" dirty="0"/>
          </a:p>
        </p:txBody>
      </p:sp>
      <p:pic>
        <p:nvPicPr>
          <p:cNvPr id="1026" name="Picture 2" descr="E:\M.S\Studio Practice\Synopsis\links only\Kufic links\Geometry\Arabic-Geometry-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74875"/>
            <a:ext cx="3827810" cy="3951288"/>
          </a:xfrm>
          <a:prstGeom prst="rect">
            <a:avLst/>
          </a:prstGeom>
          <a:noFill/>
        </p:spPr>
      </p:pic>
      <p:pic>
        <p:nvPicPr>
          <p:cNvPr id="1027" name="Picture 3" descr="E:\M.S\Studio Practice\Synopsis\links only\Kufic links\Kufic images\15-detail-of-the-ceiling-of-the-jame-mosque-esfaha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438401"/>
            <a:ext cx="4303712" cy="322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Dome: Taj </a:t>
            </a:r>
            <a:r>
              <a:rPr lang="en-US" dirty="0" err="1" smtClean="0"/>
              <a:t>Mehal</a:t>
            </a:r>
            <a:endParaRPr lang="en-US" dirty="0"/>
          </a:p>
        </p:txBody>
      </p:sp>
      <p:pic>
        <p:nvPicPr>
          <p:cNvPr id="3074" name="Picture 2" descr="E:\M.S\Studio Practice\Synopsis\links only\Mughal Geometry\Taj Mahal 37 Dome Interior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819400"/>
            <a:ext cx="4213225" cy="3159919"/>
          </a:xfrm>
          <a:prstGeom prst="rect">
            <a:avLst/>
          </a:prstGeom>
          <a:noFill/>
        </p:spPr>
      </p:pic>
      <p:pic>
        <p:nvPicPr>
          <p:cNvPr id="3075" name="Picture 3" descr="E:\M.S\Studio Practice\Synopsis\Final Thesis\Scanned images\Wazir Khan Mosque\24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5708" y="2174875"/>
            <a:ext cx="2740409" cy="395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1184275"/>
          </a:xfrm>
        </p:spPr>
        <p:txBody>
          <a:bodyPr>
            <a:normAutofit/>
          </a:bodyPr>
          <a:lstStyle/>
          <a:p>
            <a:r>
              <a:rPr lang="en-US" dirty="0" smtClean="0"/>
              <a:t>Geometrical Design, Alhambra, Granada, Spain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Calligraphic Geometrical Design, Turkey</a:t>
            </a:r>
            <a:endParaRPr lang="en-US" dirty="0"/>
          </a:p>
        </p:txBody>
      </p:sp>
      <p:pic>
        <p:nvPicPr>
          <p:cNvPr id="5122" name="Picture 2" descr="E:\M.S\Studio Practice\Synopsis\Final Thesis\Scanned images\Islamic Art &amp; Culture\Amber 0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2209800"/>
            <a:ext cx="2734786" cy="3862885"/>
          </a:xfrm>
          <a:prstGeom prst="rect">
            <a:avLst/>
          </a:prstGeom>
          <a:noFill/>
        </p:spPr>
      </p:pic>
      <p:pic>
        <p:nvPicPr>
          <p:cNvPr id="5123" name="Picture 3" descr="E:\M.S\Studio Practice\Synopsis\Final Thesis\Reference Plates\Amber 00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6290" y="3053238"/>
            <a:ext cx="4335542" cy="2890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Square Kufic Calligraphy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Graphical Image</a:t>
            </a:r>
            <a:endParaRPr lang="en-US" dirty="0"/>
          </a:p>
        </p:txBody>
      </p:sp>
      <p:pic>
        <p:nvPicPr>
          <p:cNvPr id="2050" name="Picture 2" descr="E:\M.S\Studio Practice\Synopsis\links only\Kufic links\Kufic images\A large Ilkhanid carved stucco Plaque with geometric Kufic inscription Persia, 14th century.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514600"/>
            <a:ext cx="3193148" cy="3402915"/>
          </a:xfrm>
          <a:prstGeom prst="rect">
            <a:avLst/>
          </a:prstGeom>
          <a:noFill/>
        </p:spPr>
      </p:pic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E:\M.S\Studio Practice\Synopsis\Final Thesis\Reference Plates\iwanwall - Cop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2514600"/>
            <a:ext cx="3324225" cy="33611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Floral Designs dominating the color Blue, Wazir Kahn Mosque, Lahore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Shrine of Shah Rukn e Alam, Multan</a:t>
            </a:r>
            <a:endParaRPr lang="en-US" dirty="0"/>
          </a:p>
        </p:txBody>
      </p:sp>
      <p:pic>
        <p:nvPicPr>
          <p:cNvPr id="6146" name="Picture 2" descr="E:\M.S\Studio Practice\Synopsis\Final Thesis\Scanned images\Amber. 30 oct\Amber 004. 1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3041" y="2174875"/>
            <a:ext cx="2628506" cy="3951288"/>
          </a:xfrm>
          <a:prstGeom prst="rect">
            <a:avLst/>
          </a:prstGeom>
          <a:noFill/>
        </p:spPr>
      </p:pic>
      <p:pic>
        <p:nvPicPr>
          <p:cNvPr id="6147" name="Picture 3" descr="E:\M.S\Studio Practice\Synopsis\Final Thesis\Pictures by Auther &amp; cirtificates\SAM_052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4179" y="2174875"/>
            <a:ext cx="2963466" cy="395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101" y="1535113"/>
            <a:ext cx="3623975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From Tradition to Modern 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0" y="1535113"/>
            <a:ext cx="4041775" cy="639762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r contemporary</a:t>
            </a:r>
            <a:endParaRPr lang="en-US" dirty="0"/>
          </a:p>
        </p:txBody>
      </p:sp>
      <p:pic>
        <p:nvPicPr>
          <p:cNvPr id="7170" name="Picture 2" descr="D:\MISC\Kurta\10013313_10152311946242438_385788867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0198" y="2174875"/>
            <a:ext cx="2634192" cy="3951288"/>
          </a:xfrm>
          <a:prstGeom prst="rect">
            <a:avLst/>
          </a:prstGeom>
          <a:noFill/>
        </p:spPr>
      </p:pic>
      <p:pic>
        <p:nvPicPr>
          <p:cNvPr id="7171" name="Picture 3" descr="D:\MISC\Kurta\10268714_750554638328738_862146778002592338_n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8875" y="2174875"/>
            <a:ext cx="2914075" cy="395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VISUAL 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Art has a visual form, which includes:</a:t>
            </a:r>
          </a:p>
          <a:p>
            <a:r>
              <a:rPr lang="en-US" dirty="0" smtClean="0"/>
              <a:t>The elements from which the artwork is made.</a:t>
            </a:r>
          </a:p>
          <a:p>
            <a:r>
              <a:rPr lang="en-US" dirty="0" smtClean="0"/>
              <a:t>Its formal elements, such as line, shape, form</a:t>
            </a:r>
            <a:r>
              <a:rPr lang="en-US" dirty="0"/>
              <a:t>, texture</a:t>
            </a:r>
            <a:r>
              <a:rPr lang="en-US" dirty="0" smtClean="0"/>
              <a:t>, value, color</a:t>
            </a:r>
            <a:r>
              <a:rPr lang="en-US" smtClean="0"/>
              <a:t>, space, </a:t>
            </a:r>
            <a:r>
              <a:rPr lang="en-US" dirty="0" smtClean="0"/>
              <a:t>and so on.</a:t>
            </a:r>
          </a:p>
          <a:p>
            <a:r>
              <a:rPr lang="en-US" dirty="0" smtClean="0"/>
              <a:t>Its overall composition, its size, its internal balance and so 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Art has content, which is the mass of ideas associated with an art work and communicated through the following:</a:t>
            </a:r>
          </a:p>
          <a:p>
            <a:r>
              <a:rPr lang="en-US" dirty="0" smtClean="0"/>
              <a:t>The art’s imagery.</a:t>
            </a:r>
          </a:p>
          <a:p>
            <a:r>
              <a:rPr lang="en-US" dirty="0" smtClean="0"/>
              <a:t>Its surroundings where it is used or displayed.</a:t>
            </a:r>
          </a:p>
          <a:p>
            <a:r>
              <a:rPr lang="en-US" dirty="0" smtClean="0"/>
              <a:t>Its symbolic meaning.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AESTHETICS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Aesthetics is a branch of Philosophy that deals with the beauty, appreciation and judgement regarding what is art.</a:t>
            </a:r>
          </a:p>
          <a:p>
            <a:r>
              <a:rPr lang="en-US" dirty="0" smtClean="0"/>
              <a:t>It is an ability to appreciate/ judge beauty.</a:t>
            </a:r>
          </a:p>
          <a:p>
            <a:r>
              <a:rPr lang="en-US" dirty="0" smtClean="0"/>
              <a:t>The sense concerned with artistic pleasure.</a:t>
            </a:r>
          </a:p>
          <a:p>
            <a:r>
              <a:rPr lang="en-US" dirty="0" smtClean="0"/>
              <a:t>An artwork which is designed to give pleasure through beauty has aesthetics.</a:t>
            </a:r>
          </a:p>
          <a:p>
            <a:r>
              <a:rPr lang="en-US" dirty="0" smtClean="0"/>
              <a:t>Art itself is an aesthetic experience.</a:t>
            </a:r>
          </a:p>
          <a:p>
            <a:r>
              <a:rPr lang="en-US" dirty="0" smtClean="0"/>
              <a:t>“Beauty lies in the eye of the beholder”(</a:t>
            </a:r>
            <a:r>
              <a:rPr lang="en-US" i="1" dirty="0" smtClean="0"/>
              <a:t>Plato</a:t>
            </a:r>
            <a:r>
              <a:rPr lang="en-US" dirty="0" smtClean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3040</TotalTime>
  <Words>1103</Words>
  <Application>Microsoft Office PowerPoint</Application>
  <PresentationFormat>On-screen Show (4:3)</PresentationFormat>
  <Paragraphs>180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2" baseType="lpstr">
      <vt:lpstr>Arial</vt:lpstr>
      <vt:lpstr>Calibri</vt:lpstr>
      <vt:lpstr>Office Theme</vt:lpstr>
      <vt:lpstr>ART &amp; AESTHETICS</vt:lpstr>
      <vt:lpstr>WHAT IS ART?</vt:lpstr>
      <vt:lpstr>INTRODUCTION</vt:lpstr>
      <vt:lpstr> </vt:lpstr>
      <vt:lpstr>1.FUNCTION</vt:lpstr>
      <vt:lpstr> </vt:lpstr>
      <vt:lpstr>2. VISUAL FORMS</vt:lpstr>
      <vt:lpstr>3. CONTENT</vt:lpstr>
      <vt:lpstr>4. AESTHETICS</vt:lpstr>
      <vt:lpstr>Why study the World of Art?</vt:lpstr>
      <vt:lpstr> </vt:lpstr>
      <vt:lpstr> </vt:lpstr>
      <vt:lpstr> INTER LINKAGES AMONG ART FORMS</vt:lpstr>
      <vt:lpstr>How this circular design and shape are interlinked</vt:lpstr>
      <vt:lpstr> </vt:lpstr>
      <vt:lpstr>Transformation of Circular design in different medium and form</vt:lpstr>
      <vt:lpstr>These designs are been used now in Textile, Ceramics and Visual Arts </vt:lpstr>
      <vt:lpstr> </vt:lpstr>
      <vt:lpstr> Painted Ceiling &amp; Jewelry</vt:lpstr>
      <vt:lpstr> </vt:lpstr>
      <vt:lpstr> Miniature painting and Mural painting</vt:lpstr>
      <vt:lpstr>    </vt:lpstr>
      <vt:lpstr>Calligraphic manuscripts &amp; illuminations</vt:lpstr>
      <vt:lpstr> </vt:lpstr>
      <vt:lpstr>Transformation and connections of dome like form in architecture and furniture</vt:lpstr>
      <vt:lpstr>Transformation of Paisley design</vt:lpstr>
      <vt:lpstr>Wooden carving for Block Printing &amp; Mehndi Design: The application of Paisley Design</vt:lpstr>
      <vt:lpstr> </vt:lpstr>
      <vt:lpstr> transformation of Colors and traditional designs</vt:lpstr>
      <vt:lpstr>Shapes of domes and earrings</vt:lpstr>
      <vt:lpstr> </vt:lpstr>
      <vt:lpstr> </vt:lpstr>
      <vt:lpstr>Interlinked form of dome like designs</vt:lpstr>
      <vt:lpstr>Stupa, Gandhara</vt:lpstr>
      <vt:lpstr>Transformation of traditional designs</vt:lpstr>
      <vt:lpstr>Intermingled designs of Jalis</vt:lpstr>
      <vt:lpstr>Transformation of the Jali motif in jewelry and textile</vt:lpstr>
      <vt:lpstr>how these Design of Jalis are been used in Calligraphic Manuscripts, Ceramics, Textile and Jewellary. </vt:lpstr>
      <vt:lpstr> </vt:lpstr>
      <vt:lpstr> </vt:lpstr>
      <vt:lpstr> </vt:lpstr>
      <vt:lpstr> </vt:lpstr>
      <vt:lpstr> </vt:lpstr>
      <vt:lpstr>Interlinked Border designs in textile and manuscripts</vt:lpstr>
      <vt:lpstr>Textile designs and carpet weaving</vt:lpstr>
      <vt:lpstr> </vt:lpstr>
      <vt:lpstr> </vt:lpstr>
      <vt:lpstr> </vt:lpstr>
      <vt:lpstr>Embroidery motifs</vt:lpstr>
      <vt:lpstr> </vt:lpstr>
      <vt:lpstr>Transformation of Floral Motifs in Hashiyas and Textiles</vt:lpstr>
      <vt:lpstr> </vt:lpstr>
      <vt:lpstr> </vt:lpstr>
      <vt:lpstr>Fauna motifs</vt:lpstr>
      <vt:lpstr> </vt:lpstr>
      <vt:lpstr> </vt:lpstr>
      <vt:lpstr> </vt:lpstr>
      <vt:lpstr>PowerPoint Presentation</vt:lpstr>
      <vt:lpstr>PowerPoint Presentation</vt:lpstr>
      <vt:lpstr>PowerPoint Presentation</vt:lpstr>
      <vt:lpstr>PowerPoint Presentation</vt:lpstr>
      <vt:lpstr>Nature’s Inspirations</vt:lpstr>
      <vt:lpstr>Reproduction: (Japan)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&amp; AESTHETICS</dc:title>
  <dc:creator>DELL</dc:creator>
  <cp:lastModifiedBy>ProBook 450 G2</cp:lastModifiedBy>
  <cp:revision>169</cp:revision>
  <dcterms:created xsi:type="dcterms:W3CDTF">2012-08-29T13:49:47Z</dcterms:created>
  <dcterms:modified xsi:type="dcterms:W3CDTF">2019-10-25T06:57:21Z</dcterms:modified>
</cp:coreProperties>
</file>